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62" r:id="rId2"/>
    <p:sldId id="363" r:id="rId3"/>
    <p:sldId id="364" r:id="rId4"/>
    <p:sldId id="366" r:id="rId5"/>
    <p:sldId id="365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037"/>
    <a:srgbClr val="FC040A"/>
    <a:srgbClr val="FC3E43"/>
    <a:srgbClr val="EE7203"/>
    <a:srgbClr val="E50040"/>
    <a:srgbClr val="FD0339"/>
    <a:srgbClr val="FC2429"/>
    <a:srgbClr val="FAF8F7"/>
    <a:srgbClr val="EFEEED"/>
    <a:srgbClr val="DDDE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4" autoAdjust="0"/>
    <p:restoredTop sz="94709" autoAdjust="0"/>
  </p:normalViewPr>
  <p:slideViewPr>
    <p:cSldViewPr snapToGrid="0" snapToObjects="1">
      <p:cViewPr varScale="1">
        <p:scale>
          <a:sx n="92" d="100"/>
          <a:sy n="92" d="100"/>
        </p:scale>
        <p:origin x="-654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7EC1-BD45-5747-86B5-FDF92C9E992A}" type="datetimeFigureOut">
              <a:rPr lang="en-US" smtClean="0"/>
              <a:pPr/>
              <a:t>21/3/2018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44A1-A618-BE4B-ADAA-80DB93CEE4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0239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CE3C9-B52A-9446-8913-F3026674F026}" type="datetimeFigureOut">
              <a:rPr lang="en-US" smtClean="0"/>
              <a:pPr/>
              <a:t>21/3/2018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F5F10-2B89-FD4F-9DEE-BC5296D212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258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8800" y="1193799"/>
            <a:ext cx="6299200" cy="1320801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titel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8800" y="2628900"/>
            <a:ext cx="6299200" cy="1003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subheader</a:t>
            </a:r>
          </a:p>
        </p:txBody>
      </p:sp>
      <p:pic>
        <p:nvPicPr>
          <p:cNvPr id="3" name="Picture 2" descr="TDPS_logo-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00" y="477819"/>
            <a:ext cx="2259863" cy="4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42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5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700" y="1587500"/>
            <a:ext cx="5994400" cy="2235200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sz="5400" b="1" i="0" baseline="0">
                <a:solidFill>
                  <a:srgbClr val="FFFFFF"/>
                </a:solidFill>
                <a:latin typeface="+mj-lt"/>
                <a:cs typeface="Arial Narrow"/>
              </a:defRPr>
            </a:lvl1pPr>
          </a:lstStyle>
          <a:p>
            <a:r>
              <a:rPr lang="da-DK" dirty="0"/>
              <a:t>This is a </a:t>
            </a:r>
            <a:r>
              <a:rPr lang="da-DK" dirty="0" err="1"/>
              <a:t>Breaker</a:t>
            </a:r>
            <a:r>
              <a:rPr lang="da-DK" dirty="0"/>
              <a:t/>
            </a:r>
            <a:br>
              <a:rPr lang="da-DK" dirty="0"/>
            </a:br>
            <a:r>
              <a:rPr lang="da-DK" dirty="0"/>
              <a:t>slide in </a:t>
            </a:r>
            <a:r>
              <a:rPr lang="da-DK" dirty="0" err="1"/>
              <a:t>Calibri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247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4400"/>
          </a:xfrm>
          <a:solidFill>
            <a:schemeClr val="bg1"/>
          </a:solidFill>
        </p:spPr>
        <p:txBody>
          <a:bodyPr tIns="36000"/>
          <a:lstStyle>
            <a:lvl1pPr marL="0" indent="0" algn="ctr"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Select Picture placeholder and insert picture</a:t>
            </a:r>
          </a:p>
        </p:txBody>
      </p:sp>
      <p:sp>
        <p:nvSpPr>
          <p:cNvPr id="5" name="Rectangle 97"/>
          <p:cNvSpPr>
            <a:spLocks noChangeArrowheads="1"/>
          </p:cNvSpPr>
          <p:nvPr userDrawn="1"/>
        </p:nvSpPr>
        <p:spPr bwMode="auto">
          <a:xfrm>
            <a:off x="612775" y="4865688"/>
            <a:ext cx="3698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pPr algn="l">
              <a:defRPr/>
            </a:pPr>
            <a:endParaRPr lang="en-GB" sz="1000" noProof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TDPS_logo-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75" y="460079"/>
            <a:ext cx="2261178" cy="4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84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4400"/>
          </a:xfrm>
          <a:solidFill>
            <a:schemeClr val="bg1"/>
          </a:solidFill>
        </p:spPr>
        <p:txBody>
          <a:bodyPr tIns="36000"/>
          <a:lstStyle>
            <a:lvl1pPr marL="0" indent="0" algn="ctr"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Select Picture placeholder and insert picture</a:t>
            </a:r>
          </a:p>
        </p:txBody>
      </p:sp>
      <p:sp>
        <p:nvSpPr>
          <p:cNvPr id="5" name="Rectangle 97"/>
          <p:cNvSpPr>
            <a:spLocks noChangeArrowheads="1"/>
          </p:cNvSpPr>
          <p:nvPr userDrawn="1"/>
        </p:nvSpPr>
        <p:spPr bwMode="auto">
          <a:xfrm>
            <a:off x="612775" y="4865688"/>
            <a:ext cx="3698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pPr algn="l">
              <a:defRPr/>
            </a:pPr>
            <a:endParaRPr lang="en-GB" sz="1000" noProof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TDPS_logo-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75" y="460079"/>
            <a:ext cx="2261178" cy="4416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900" y="1333500"/>
            <a:ext cx="8039100" cy="3213100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2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5435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5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600" y="460079"/>
            <a:ext cx="7873300" cy="3527721"/>
          </a:xfrm>
        </p:spPr>
        <p:txBody>
          <a:bodyPr>
            <a:noAutofit/>
          </a:bodyPr>
          <a:lstStyle>
            <a:lvl1pPr>
              <a:lnSpc>
                <a:spcPts val="5500"/>
              </a:lnSpc>
              <a:defRPr lang="da-DK" sz="4600" b="0" i="0" smtClean="0">
                <a:effectLst/>
                <a:latin typeface="+mj-lt"/>
                <a:cs typeface="Calibri"/>
              </a:defRPr>
            </a:lvl1pPr>
          </a:lstStyle>
          <a:p>
            <a:r>
              <a:rPr lang="en-GB" dirty="0"/>
              <a:t>             Is </a:t>
            </a:r>
            <a:r>
              <a:rPr lang="en-GB" dirty="0" err="1"/>
              <a:t>generatting</a:t>
            </a:r>
            <a:r>
              <a:rPr lang="en-GB" dirty="0"/>
              <a:t> power,</a:t>
            </a:r>
            <a:br>
              <a:rPr lang="en-GB" dirty="0"/>
            </a:br>
            <a:r>
              <a:rPr lang="en-GB" dirty="0"/>
              <a:t>solutions, value, welfare, Growth, energy, Change, empowerment, new, write more here…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600" y="460079"/>
            <a:ext cx="1611314" cy="809920"/>
          </a:xfrm>
          <a:prstGeom prst="rect">
            <a:avLst/>
          </a:prstGeom>
        </p:spPr>
      </p:pic>
      <p:sp>
        <p:nvSpPr>
          <p:cNvPr id="5" name="Content Placeholder 10"/>
          <p:cNvSpPr>
            <a:spLocks noGrp="1"/>
          </p:cNvSpPr>
          <p:nvPr>
            <p:ph sz="quarter" idx="16"/>
          </p:nvPr>
        </p:nvSpPr>
        <p:spPr>
          <a:xfrm>
            <a:off x="596900" y="4127500"/>
            <a:ext cx="3060700" cy="68266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9475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4400"/>
          </a:xfrm>
          <a:solidFill>
            <a:schemeClr val="bg1"/>
          </a:solidFill>
        </p:spPr>
        <p:txBody>
          <a:bodyPr tIns="36000"/>
          <a:lstStyle>
            <a:lvl1pPr marL="0" indent="0" algn="ctr"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Select Picture placeholder and insert picture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58800" y="1193799"/>
            <a:ext cx="6299200" cy="1320801"/>
          </a:xfrm>
        </p:spPr>
        <p:txBody>
          <a:bodyPr anchor="b" anchorCtr="0">
            <a:normAutofit/>
          </a:bodyPr>
          <a:lstStyle>
            <a:lvl1pPr>
              <a:defRPr sz="4800">
                <a:solidFill>
                  <a:srgbClr val="DA5340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titel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58800" y="2628900"/>
            <a:ext cx="6299200" cy="10033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DA5340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subheader</a:t>
            </a:r>
          </a:p>
        </p:txBody>
      </p:sp>
      <p:pic>
        <p:nvPicPr>
          <p:cNvPr id="3" name="Picture 2" descr="TDPS_logo-ta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00" y="477819"/>
            <a:ext cx="2259863" cy="44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26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7"/>
          <p:cNvSpPr>
            <a:spLocks noChangeArrowheads="1"/>
          </p:cNvSpPr>
          <p:nvPr userDrawn="1"/>
        </p:nvSpPr>
        <p:spPr bwMode="auto">
          <a:xfrm>
            <a:off x="612775" y="4865688"/>
            <a:ext cx="3698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pPr algn="l">
              <a:defRPr/>
            </a:pPr>
            <a:endParaRPr lang="en-GB" sz="1000" noProof="0">
              <a:latin typeface="Arial" charset="0"/>
              <a:ea typeface="ＭＳ Ｐゴシック" charset="0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 hasCustomPrompt="1"/>
          </p:nvPr>
        </p:nvSpPr>
        <p:spPr>
          <a:xfrm>
            <a:off x="774700" y="460079"/>
            <a:ext cx="5994400" cy="2060871"/>
          </a:xfr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 b="1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This is a Header IN </a:t>
            </a:r>
            <a:br>
              <a:rPr lang="da-DK" dirty="0"/>
            </a:br>
            <a:r>
              <a:rPr lang="da-DK" dirty="0" err="1"/>
              <a:t>calibri</a:t>
            </a:r>
            <a:r>
              <a:rPr lang="da-DK" dirty="0"/>
              <a:t> in </a:t>
            </a:r>
            <a:r>
              <a:rPr lang="da-DK" dirty="0" err="1"/>
              <a:t>two</a:t>
            </a:r>
            <a:r>
              <a:rPr lang="da-DK" dirty="0"/>
              <a:t> lines</a:t>
            </a:r>
            <a:endParaRPr lang="en-GB" dirty="0"/>
          </a:p>
        </p:txBody>
      </p:sp>
      <p:sp>
        <p:nvSpPr>
          <p:cNvPr id="4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74700" y="2654300"/>
            <a:ext cx="5994400" cy="12192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538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4400"/>
          </a:xfrm>
          <a:solidFill>
            <a:schemeClr val="bg1"/>
          </a:solidFill>
        </p:spPr>
        <p:txBody>
          <a:bodyPr tIns="36000"/>
          <a:lstStyle>
            <a:lvl1pPr marL="0" indent="0" algn="ctr">
              <a:buNone/>
              <a:tabLst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Select Picture placeholder and insert picture</a:t>
            </a:r>
          </a:p>
        </p:txBody>
      </p:sp>
      <p:sp>
        <p:nvSpPr>
          <p:cNvPr id="5" name="Rectangle 97"/>
          <p:cNvSpPr>
            <a:spLocks noChangeArrowheads="1"/>
          </p:cNvSpPr>
          <p:nvPr userDrawn="1"/>
        </p:nvSpPr>
        <p:spPr bwMode="auto">
          <a:xfrm>
            <a:off x="612775" y="4865688"/>
            <a:ext cx="369888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pPr algn="l">
              <a:defRPr/>
            </a:pPr>
            <a:endParaRPr lang="en-GB" sz="1000" noProof="0">
              <a:latin typeface="Arial" charset="0"/>
              <a:ea typeface="ＭＳ Ｐゴシック" charset="0"/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 hasCustomPrompt="1"/>
          </p:nvPr>
        </p:nvSpPr>
        <p:spPr>
          <a:xfrm>
            <a:off x="774700" y="460079"/>
            <a:ext cx="5994400" cy="2060871"/>
          </a:xfrm>
        </p:spPr>
        <p:txBody>
          <a:bodyPr anchor="b" anchorCtr="0">
            <a:noAutofit/>
          </a:bodyPr>
          <a:lstStyle>
            <a:lvl1pPr>
              <a:lnSpc>
                <a:spcPts val="4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This is a Header IN </a:t>
            </a:r>
            <a:br>
              <a:rPr lang="da-DK" dirty="0"/>
            </a:br>
            <a:r>
              <a:rPr lang="da-DK" dirty="0" err="1"/>
              <a:t>calibri</a:t>
            </a:r>
            <a:r>
              <a:rPr lang="da-DK" dirty="0"/>
              <a:t> in </a:t>
            </a:r>
            <a:r>
              <a:rPr lang="da-DK" dirty="0" err="1"/>
              <a:t>two</a:t>
            </a:r>
            <a:r>
              <a:rPr lang="da-DK" dirty="0"/>
              <a:t> lines</a:t>
            </a:r>
            <a:endParaRPr lang="en-GB" dirty="0"/>
          </a:p>
        </p:txBody>
      </p:sp>
      <p:sp>
        <p:nvSpPr>
          <p:cNvPr id="4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74700" y="2654300"/>
            <a:ext cx="5994400" cy="12192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DA5340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en-GB" dirty="0"/>
          </a:p>
        </p:txBody>
      </p:sp>
      <p:pic>
        <p:nvPicPr>
          <p:cNvPr id="11" name="Picture 10" descr="TDPS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100" y="460079"/>
            <a:ext cx="882023" cy="4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20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460079"/>
            <a:ext cx="6286500" cy="6448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03412F-FE24-DA4D-A419-498CFCF87FF8}" type="datetimeFigureOut">
              <a:rPr lang="en-US" smtClean="0"/>
              <a:pPr/>
              <a:t>21/3/2018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Navn Efternavn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28715B-F098-4646-8910-DCCBFF122C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96900" y="1358900"/>
            <a:ext cx="6286500" cy="345126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8098" y="460078"/>
            <a:ext cx="882023" cy="4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60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C03412F-FE24-DA4D-A419-498CFCF87FF8}" type="datetimeFigureOut">
              <a:rPr lang="en-US" smtClean="0"/>
              <a:pPr/>
              <a:t>21/3/2018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Navn Efternavn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528715B-F098-4646-8910-DCCBFF122C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596900" y="1371600"/>
            <a:ext cx="6286500" cy="3438568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070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C03412F-FE24-DA4D-A419-498CFCF87FF8}" type="datetimeFigureOut">
              <a:rPr lang="en-US" smtClean="0"/>
              <a:pPr/>
              <a:t>21/3/2018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Navn Efternavn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528715B-F098-4646-8910-DCCBFF122C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596900" y="1358900"/>
            <a:ext cx="3060700" cy="345126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GB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7"/>
          </p:nvPr>
        </p:nvSpPr>
        <p:spPr>
          <a:xfrm>
            <a:off x="3886200" y="1358900"/>
            <a:ext cx="2997200" cy="3451268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5161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C03412F-FE24-DA4D-A419-498CFCF87FF8}" type="datetimeFigureOut">
              <a:rPr lang="en-US" smtClean="0"/>
              <a:pPr/>
              <a:t>21/3/2018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Navn Efternavn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528715B-F098-4646-8910-DCCBFF122C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596900" y="1841500"/>
            <a:ext cx="3060700" cy="2578100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GB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7"/>
          </p:nvPr>
        </p:nvSpPr>
        <p:spPr>
          <a:xfrm>
            <a:off x="3886200" y="1841500"/>
            <a:ext cx="2997200" cy="2578100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96900" y="1320800"/>
            <a:ext cx="6286500" cy="38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30530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C03412F-FE24-DA4D-A419-498CFCF87FF8}" type="datetimeFigureOut">
              <a:rPr lang="en-US" smtClean="0"/>
              <a:pPr/>
              <a:t>21/3/2018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/>
              <a:t>Navn Efternavn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528715B-F098-4646-8910-DCCBFF122C4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596900" y="1841500"/>
            <a:ext cx="6286500" cy="2578100"/>
          </a:xfrm>
        </p:spPr>
        <p:txBody>
          <a:bodyPr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96900" y="1320800"/>
            <a:ext cx="6286500" cy="381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51540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460079"/>
            <a:ext cx="6286500" cy="64482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282700"/>
            <a:ext cx="6286500" cy="35274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58099" y="4335720"/>
            <a:ext cx="882023" cy="1524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412F-FE24-DA4D-A419-498CFCF87FF8}" type="datetimeFigureOut">
              <a:rPr lang="en-US" smtClean="0"/>
              <a:pPr/>
              <a:t>21/3/2018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658099" y="4488120"/>
            <a:ext cx="882023" cy="16102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Efternavn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044823" y="4649144"/>
            <a:ext cx="495300" cy="161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715B-F098-4646-8910-DCCBFF122C4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 descr="TDPS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100" y="460079"/>
            <a:ext cx="882023" cy="4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8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8" r:id="rId3"/>
    <p:sldLayoutId id="2147483669" r:id="rId4"/>
    <p:sldLayoutId id="2147483661" r:id="rId5"/>
    <p:sldLayoutId id="2147483663" r:id="rId6"/>
    <p:sldLayoutId id="2147483675" r:id="rId7"/>
    <p:sldLayoutId id="2147483676" r:id="rId8"/>
    <p:sldLayoutId id="2147483681" r:id="rId9"/>
    <p:sldLayoutId id="2147483667" r:id="rId10"/>
    <p:sldLayoutId id="2147483679" r:id="rId11"/>
    <p:sldLayoutId id="2147483680" r:id="rId12"/>
    <p:sldLayoutId id="2147483682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6900" y="460079"/>
            <a:ext cx="6286500" cy="644821"/>
          </a:xfrm>
        </p:spPr>
        <p:txBody>
          <a:bodyPr>
            <a:normAutofit/>
          </a:bodyPr>
          <a:lstStyle/>
          <a:p>
            <a:r>
              <a:rPr lang="en-US" sz="1800" dirty="0"/>
              <a:t>Geo-thermal generators – our references</a:t>
            </a:r>
            <a:br>
              <a:rPr lang="en-US" sz="1800" dirty="0"/>
            </a:br>
            <a:endParaRPr lang="en-US" sz="1800" b="0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9110327"/>
              </p:ext>
            </p:extLst>
          </p:nvPr>
        </p:nvGraphicFramePr>
        <p:xfrm>
          <a:off x="596899" y="1213656"/>
          <a:ext cx="7280160" cy="2245638"/>
        </p:xfrm>
        <a:graphic>
          <a:graphicData uri="http://schemas.openxmlformats.org/drawingml/2006/table">
            <a:tbl>
              <a:tblPr/>
              <a:tblGrid>
                <a:gridCol w="1600006">
                  <a:extLst>
                    <a:ext uri="{9D8B030D-6E8A-4147-A177-3AD203B41FA5}">
                      <a16:colId xmlns:a16="http://schemas.microsoft.com/office/drawing/2014/main" xmlns="" val="303095608"/>
                    </a:ext>
                  </a:extLst>
                </a:gridCol>
                <a:gridCol w="1418725">
                  <a:extLst>
                    <a:ext uri="{9D8B030D-6E8A-4147-A177-3AD203B41FA5}">
                      <a16:colId xmlns:a16="http://schemas.microsoft.com/office/drawing/2014/main" xmlns="" val="194385549"/>
                    </a:ext>
                  </a:extLst>
                </a:gridCol>
                <a:gridCol w="546471">
                  <a:extLst>
                    <a:ext uri="{9D8B030D-6E8A-4147-A177-3AD203B41FA5}">
                      <a16:colId xmlns:a16="http://schemas.microsoft.com/office/drawing/2014/main" xmlns="" val="2692065459"/>
                    </a:ext>
                  </a:extLst>
                </a:gridCol>
                <a:gridCol w="483418">
                  <a:extLst>
                    <a:ext uri="{9D8B030D-6E8A-4147-A177-3AD203B41FA5}">
                      <a16:colId xmlns:a16="http://schemas.microsoft.com/office/drawing/2014/main" xmlns="" val="1750386441"/>
                    </a:ext>
                  </a:extLst>
                </a:gridCol>
                <a:gridCol w="493926">
                  <a:extLst>
                    <a:ext uri="{9D8B030D-6E8A-4147-A177-3AD203B41FA5}">
                      <a16:colId xmlns:a16="http://schemas.microsoft.com/office/drawing/2014/main" xmlns="" val="889456463"/>
                    </a:ext>
                  </a:extLst>
                </a:gridCol>
                <a:gridCol w="528081">
                  <a:extLst>
                    <a:ext uri="{9D8B030D-6E8A-4147-A177-3AD203B41FA5}">
                      <a16:colId xmlns:a16="http://schemas.microsoft.com/office/drawing/2014/main" xmlns="" val="1178637112"/>
                    </a:ext>
                  </a:extLst>
                </a:gridCol>
                <a:gridCol w="1092943">
                  <a:extLst>
                    <a:ext uri="{9D8B030D-6E8A-4147-A177-3AD203B41FA5}">
                      <a16:colId xmlns:a16="http://schemas.microsoft.com/office/drawing/2014/main" xmlns="" val="2628810110"/>
                    </a:ext>
                  </a:extLst>
                </a:gridCol>
                <a:gridCol w="651563">
                  <a:extLst>
                    <a:ext uri="{9D8B030D-6E8A-4147-A177-3AD203B41FA5}">
                      <a16:colId xmlns:a16="http://schemas.microsoft.com/office/drawing/2014/main" xmlns="" val="2901776667"/>
                    </a:ext>
                  </a:extLst>
                </a:gridCol>
                <a:gridCol w="465027">
                  <a:extLst>
                    <a:ext uri="{9D8B030D-6E8A-4147-A177-3AD203B41FA5}">
                      <a16:colId xmlns:a16="http://schemas.microsoft.com/office/drawing/2014/main" xmlns="" val="3969826692"/>
                    </a:ext>
                  </a:extLst>
                </a:gridCol>
              </a:tblGrid>
              <a:tr h="3742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End User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Customer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Rating KW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Qty</a:t>
                      </a:r>
                      <a:b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</a:br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No.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Voltage Volts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Speed</a:t>
                      </a:r>
                      <a:b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</a:br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Rpm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Prime mover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Country Of Supply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effectLst/>
                          <a:latin typeface="Palatino Linotype" panose="02040502050505030304" pitchFamily="18" charset="0"/>
                        </a:rPr>
                        <a:t>Year Of Supply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827372"/>
                  </a:ext>
                </a:extLst>
              </a:tr>
              <a:tr h="3742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Green Energy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Maxwatt Turbines Pvt.Ltd.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3200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Maxwatt Turbines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Kenya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2011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2088705"/>
                  </a:ext>
                </a:extLst>
              </a:tr>
              <a:tr h="3742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AJ Afyon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Turboden S.R.L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3366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6000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Turboden Turbine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2015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053979"/>
                  </a:ext>
                </a:extLst>
              </a:tr>
              <a:tr h="3742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Green Energy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Maxwatt Turbines Pvt.Ltd.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3500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Maxwatt Turbines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Kenya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2013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9967312"/>
                  </a:ext>
                </a:extLst>
              </a:tr>
              <a:tr h="3742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Fuji Electric-Takigami Binary -TDPS Japan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Fuji Electric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5050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6600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Shin Nippon Turbine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Japan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2016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02077830"/>
                  </a:ext>
                </a:extLst>
              </a:tr>
              <a:tr h="37427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Green Energy 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Maxwatt Turbines Pvt.Ltd.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5500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Maxwatt Turbines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effectLst/>
                          <a:latin typeface="Palatino Linotype" panose="02040502050505030304" pitchFamily="18" charset="0"/>
                        </a:rPr>
                        <a:t>Kenya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2014</a:t>
                      </a:r>
                    </a:p>
                  </a:txBody>
                  <a:tcPr marL="6813" marR="6813" marT="6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370256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6899" y="3701667"/>
            <a:ext cx="3369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>
                    <a:lumMod val="50000"/>
                  </a:schemeClr>
                </a:solidFill>
              </a:rPr>
              <a:t>17 Machines supplied</a:t>
            </a:r>
            <a:endParaRPr lang="de-DE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00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dsholder til billede 2" descr="TDPS-PPT-16-9-slide10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" b="29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19100" y="1562100"/>
            <a:ext cx="679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2040" y="1800160"/>
            <a:ext cx="5994400" cy="2235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 IN TURKEY</a:t>
            </a:r>
          </a:p>
        </p:txBody>
      </p:sp>
    </p:spTree>
    <p:extLst>
      <p:ext uri="{BB962C8B-B14F-4D97-AF65-F5344CB8AC3E}">
        <p14:creationId xmlns:p14="http://schemas.microsoft.com/office/powerpoint/2010/main" xmlns="" val="4346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558816"/>
              </p:ext>
            </p:extLst>
          </p:nvPr>
        </p:nvGraphicFramePr>
        <p:xfrm>
          <a:off x="-2" y="0"/>
          <a:ext cx="7655442" cy="5143504"/>
        </p:xfrm>
        <a:graphic>
          <a:graphicData uri="http://schemas.openxmlformats.org/drawingml/2006/table">
            <a:tbl>
              <a:tblPr/>
              <a:tblGrid>
                <a:gridCol w="1682484">
                  <a:extLst>
                    <a:ext uri="{9D8B030D-6E8A-4147-A177-3AD203B41FA5}">
                      <a16:colId xmlns:a16="http://schemas.microsoft.com/office/drawing/2014/main" xmlns="" val="1013092887"/>
                    </a:ext>
                  </a:extLst>
                </a:gridCol>
                <a:gridCol w="1491858">
                  <a:extLst>
                    <a:ext uri="{9D8B030D-6E8A-4147-A177-3AD203B41FA5}">
                      <a16:colId xmlns:a16="http://schemas.microsoft.com/office/drawing/2014/main" xmlns="" val="2517468192"/>
                    </a:ext>
                  </a:extLst>
                </a:gridCol>
                <a:gridCol w="574642">
                  <a:extLst>
                    <a:ext uri="{9D8B030D-6E8A-4147-A177-3AD203B41FA5}">
                      <a16:colId xmlns:a16="http://schemas.microsoft.com/office/drawing/2014/main" xmlns="" val="1979835730"/>
                    </a:ext>
                  </a:extLst>
                </a:gridCol>
                <a:gridCol w="508337">
                  <a:extLst>
                    <a:ext uri="{9D8B030D-6E8A-4147-A177-3AD203B41FA5}">
                      <a16:colId xmlns:a16="http://schemas.microsoft.com/office/drawing/2014/main" xmlns="" val="4044827068"/>
                    </a:ext>
                  </a:extLst>
                </a:gridCol>
                <a:gridCol w="519388">
                  <a:extLst>
                    <a:ext uri="{9D8B030D-6E8A-4147-A177-3AD203B41FA5}">
                      <a16:colId xmlns:a16="http://schemas.microsoft.com/office/drawing/2014/main" xmlns="" val="2646783270"/>
                    </a:ext>
                  </a:extLst>
                </a:gridCol>
                <a:gridCol w="555302">
                  <a:extLst>
                    <a:ext uri="{9D8B030D-6E8A-4147-A177-3AD203B41FA5}">
                      <a16:colId xmlns:a16="http://schemas.microsoft.com/office/drawing/2014/main" xmlns="" val="3588447431"/>
                    </a:ext>
                  </a:extLst>
                </a:gridCol>
                <a:gridCol w="1149283">
                  <a:extLst>
                    <a:ext uri="{9D8B030D-6E8A-4147-A177-3AD203B41FA5}">
                      <a16:colId xmlns:a16="http://schemas.microsoft.com/office/drawing/2014/main" xmlns="" val="3055234629"/>
                    </a:ext>
                  </a:extLst>
                </a:gridCol>
                <a:gridCol w="685150">
                  <a:extLst>
                    <a:ext uri="{9D8B030D-6E8A-4147-A177-3AD203B41FA5}">
                      <a16:colId xmlns:a16="http://schemas.microsoft.com/office/drawing/2014/main" xmlns="" val="3880865979"/>
                    </a:ext>
                  </a:extLst>
                </a:gridCol>
                <a:gridCol w="488998">
                  <a:extLst>
                    <a:ext uri="{9D8B030D-6E8A-4147-A177-3AD203B41FA5}">
                      <a16:colId xmlns:a16="http://schemas.microsoft.com/office/drawing/2014/main" xmlns="" val="3798847647"/>
                    </a:ext>
                  </a:extLst>
                </a:gridCol>
              </a:tblGrid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End User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Customer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Rating KW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Qty</a:t>
                      </a:r>
                      <a:b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</a:br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No.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Voltage Volts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Speed</a:t>
                      </a:r>
                      <a:b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</a:br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Rpm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Prime mover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Country Of Supply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Year Of Supply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8955139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Altan Energy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Siemens Turbomachinery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4056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Siemens, Frankenthal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2014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9484206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Voith-Deccan Small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Kossler Ges.m.b.H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4923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Voith Hydro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2015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4246689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Pasa II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Boving Fouress Pvt.Ltd.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5150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BFL Hydro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2009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3741364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Siterm-Aynes Gida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Turbine Ltd.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5500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2012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079665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en-IN" sz="800" b="0" i="0" u="none" strike="noStrike">
                          <a:effectLst/>
                          <a:latin typeface="Palatino Linotype" panose="02040502050505030304" pitchFamily="18" charset="0"/>
                        </a:rPr>
                        <a:t>Invest Trading &amp; Consulting AG.-ITC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Turboden S.R.L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5525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Pratt &amp; Whitney-Turboden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2012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1681205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en-IN" sz="800" b="0" i="0" u="none" strike="noStrike">
                          <a:effectLst/>
                          <a:latin typeface="Palatino Linotype" panose="02040502050505030304" pitchFamily="18" charset="0"/>
                        </a:rPr>
                        <a:t>Invest Trading &amp; Consulting AG.-ITC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Turboden S.R.L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5525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Turboden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2014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6369122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Azmak - I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Boving Fouress Pvt.Ltd.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5700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750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BFL Hydro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2009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250506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Arkun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Voith Hydro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5985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750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Voith Hydro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2013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3653554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Sisterm ISI - Trakya Cam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Engineering &amp; Industries Ltd.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4561671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Durum Gida San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Turbine Ltd.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8000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2016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5952987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Keskinkilic Gida San.Ve Tic. A.S.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Turbine Ltd.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10000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2012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796933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Deccan Large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Kossler Ges.m.b.H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10116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1F497D"/>
                          </a:solidFill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750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Voith Hydro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2015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5718805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Zeus Enerji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Turbine Ltd.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12000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Triveni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2015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0707280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Kirikkale Refineries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Siemens AG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16130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Siemens, Gorlitz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2015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365364"/>
                  </a:ext>
                </a:extLst>
              </a:tr>
              <a:tr h="3214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Cambasi 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Voith Hydro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22950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11000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375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Voith Hydro Turbine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2012</a:t>
                      </a:r>
                    </a:p>
                  </a:txBody>
                  <a:tcPr marL="5653" marR="5653" marT="56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664628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5440" y="1690577"/>
            <a:ext cx="131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E15037"/>
                </a:solidFill>
              </a:rPr>
              <a:t>44 Machines Supplied so far</a:t>
            </a:r>
            <a:endParaRPr lang="de-DE" sz="1400" b="1" dirty="0">
              <a:solidFill>
                <a:srgbClr val="E15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21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742"/>
          <a:ext cx="7666074" cy="5138760"/>
        </p:xfrm>
        <a:graphic>
          <a:graphicData uri="http://schemas.openxmlformats.org/drawingml/2006/table">
            <a:tbl>
              <a:tblPr/>
              <a:tblGrid>
                <a:gridCol w="1684821">
                  <a:extLst>
                    <a:ext uri="{9D8B030D-6E8A-4147-A177-3AD203B41FA5}">
                      <a16:colId xmlns:a16="http://schemas.microsoft.com/office/drawing/2014/main" xmlns="" val="2334240673"/>
                    </a:ext>
                  </a:extLst>
                </a:gridCol>
                <a:gridCol w="1493931">
                  <a:extLst>
                    <a:ext uri="{9D8B030D-6E8A-4147-A177-3AD203B41FA5}">
                      <a16:colId xmlns:a16="http://schemas.microsoft.com/office/drawing/2014/main" xmlns="" val="1020564166"/>
                    </a:ext>
                  </a:extLst>
                </a:gridCol>
                <a:gridCol w="575440">
                  <a:extLst>
                    <a:ext uri="{9D8B030D-6E8A-4147-A177-3AD203B41FA5}">
                      <a16:colId xmlns:a16="http://schemas.microsoft.com/office/drawing/2014/main" xmlns="" val="3468500976"/>
                    </a:ext>
                  </a:extLst>
                </a:gridCol>
                <a:gridCol w="509044">
                  <a:extLst>
                    <a:ext uri="{9D8B030D-6E8A-4147-A177-3AD203B41FA5}">
                      <a16:colId xmlns:a16="http://schemas.microsoft.com/office/drawing/2014/main" xmlns="" val="2664937724"/>
                    </a:ext>
                  </a:extLst>
                </a:gridCol>
                <a:gridCol w="520109">
                  <a:extLst>
                    <a:ext uri="{9D8B030D-6E8A-4147-A177-3AD203B41FA5}">
                      <a16:colId xmlns:a16="http://schemas.microsoft.com/office/drawing/2014/main" xmlns="" val="606589152"/>
                    </a:ext>
                  </a:extLst>
                </a:gridCol>
                <a:gridCol w="556073">
                  <a:extLst>
                    <a:ext uri="{9D8B030D-6E8A-4147-A177-3AD203B41FA5}">
                      <a16:colId xmlns:a16="http://schemas.microsoft.com/office/drawing/2014/main" xmlns="" val="1083146557"/>
                    </a:ext>
                  </a:extLst>
                </a:gridCol>
                <a:gridCol w="1150879">
                  <a:extLst>
                    <a:ext uri="{9D8B030D-6E8A-4147-A177-3AD203B41FA5}">
                      <a16:colId xmlns:a16="http://schemas.microsoft.com/office/drawing/2014/main" xmlns="" val="372508669"/>
                    </a:ext>
                  </a:extLst>
                </a:gridCol>
                <a:gridCol w="686101">
                  <a:extLst>
                    <a:ext uri="{9D8B030D-6E8A-4147-A177-3AD203B41FA5}">
                      <a16:colId xmlns:a16="http://schemas.microsoft.com/office/drawing/2014/main" xmlns="" val="2460267774"/>
                    </a:ext>
                  </a:extLst>
                </a:gridCol>
                <a:gridCol w="489676">
                  <a:extLst>
                    <a:ext uri="{9D8B030D-6E8A-4147-A177-3AD203B41FA5}">
                      <a16:colId xmlns:a16="http://schemas.microsoft.com/office/drawing/2014/main" xmlns="" val="327741724"/>
                    </a:ext>
                  </a:extLst>
                </a:gridCol>
              </a:tblGrid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End User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Customer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Rating KW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Qty</a:t>
                      </a:r>
                      <a:b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</a:br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No.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Voltage Volts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Speed</a:t>
                      </a:r>
                      <a:b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</a:br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Rpm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Prime mover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Country Of Supply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Palatino Linotype" panose="02040502050505030304" pitchFamily="18" charset="0"/>
                        </a:rPr>
                        <a:t>Year Of Supply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921311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Trexton Handeles Und Beratungs Gmbh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Trexton Handeles Und Beratungs Gmbh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540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Francis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2014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9150421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Yamac HEP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Boving Fouress Pvt.Ltd.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1000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BFL Hydro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4183258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Trexton Handeles Und Beratungs Gmbh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Trexton Handeles Und Beratungs Gmbh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1152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690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1000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Francis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2013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2732614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 Sucati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Boving Fouress Pvt.Ltd.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1800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1000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BFL Hydro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6009819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Agkolu HEP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HPP Energy India Pvt.Ltd.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2190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HPP Energy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2011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2508185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Yamac HEP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Boving Fouress Pvt.Ltd.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2200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750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BFL Hydro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141263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Saritepe HEP, Turkey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Boving Fouress Pvt.Ltd.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2500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428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BFL Hydro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2008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7365577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Azmak - II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Boving Fouress Pvt.Ltd.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3000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750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BFL Hydro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2009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2352150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Kirpilik HEP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Boving Fouress Pvt.Ltd.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3000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750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BFL Hydro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2009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44264316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GE Jenbacher GmbH &amp; Co OHG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GE Jenbacher GmbH &amp; Co OHG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3329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GE Jenbacher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2015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6404816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GE Jenbacher GmbH &amp; Co OHG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GE Jenbacher GmbH &amp; Co OHG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3329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GE Jenbacher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2016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9683393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AJ Afyon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Turboden S.R.L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3366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6000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1500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Turboden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2015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161274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Baran Small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Voith Hydro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3465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1000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Voith Hydro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2012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4366666"/>
                  </a:ext>
                </a:extLst>
              </a:tr>
              <a:tr h="342584"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Pasa I 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Boving Fouress Pvt.Ltd.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3530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6300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Palatino Linotype" panose="02040502050505030304" pitchFamily="18" charset="0"/>
                        </a:rPr>
                        <a:t>BFL Hydro Turbine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Turkey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effectLst/>
                          <a:latin typeface="Palatino Linotype" panose="02040502050505030304" pitchFamily="18" charset="0"/>
                        </a:rPr>
                        <a:t>2009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429628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55440" y="1690577"/>
            <a:ext cx="131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E15037"/>
                </a:solidFill>
              </a:rPr>
              <a:t>44 Machines Supplied so far</a:t>
            </a:r>
            <a:endParaRPr lang="de-DE" sz="1400" b="1" dirty="0">
              <a:solidFill>
                <a:srgbClr val="E15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22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85" y="885605"/>
            <a:ext cx="692073" cy="7954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900" y="77765"/>
            <a:ext cx="6286500" cy="644821"/>
          </a:xfrm>
        </p:spPr>
        <p:txBody>
          <a:bodyPr/>
          <a:lstStyle/>
          <a:p>
            <a:r>
              <a:rPr lang="en-GB" dirty="0"/>
              <a:t>OUR CLIENTS IN TURKEY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991746" y="1613278"/>
            <a:ext cx="139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ÖZGÜR ELEKTRİK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15" y="1040735"/>
            <a:ext cx="1512746" cy="4304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831" y="794357"/>
            <a:ext cx="1441034" cy="923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00" y="2327790"/>
            <a:ext cx="1496764" cy="4879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015" y="2281495"/>
            <a:ext cx="875764" cy="5624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510" y="3605656"/>
            <a:ext cx="1432621" cy="497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003" y="3654273"/>
            <a:ext cx="3112946" cy="592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8086" y="3605656"/>
            <a:ext cx="2069490" cy="690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0052" y="2294522"/>
            <a:ext cx="1793348" cy="4367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/>
          <a:srcRect t="9770" r="61280" b="49022"/>
          <a:stretch/>
        </p:blipFill>
        <p:spPr>
          <a:xfrm>
            <a:off x="7642338" y="2141459"/>
            <a:ext cx="1241587" cy="74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90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T-Projektrådet">
  <a:themeElements>
    <a:clrScheme name="TDPS">
      <a:dk1>
        <a:srgbClr val="3B3C37"/>
      </a:dk1>
      <a:lt1>
        <a:sysClr val="window" lastClr="FFFFFF"/>
      </a:lt1>
      <a:dk2>
        <a:srgbClr val="DA5340"/>
      </a:dk2>
      <a:lt2>
        <a:srgbClr val="FFFFFE"/>
      </a:lt2>
      <a:accent1>
        <a:srgbClr val="FED517"/>
      </a:accent1>
      <a:accent2>
        <a:srgbClr val="36A462"/>
      </a:accent2>
      <a:accent3>
        <a:srgbClr val="34211F"/>
      </a:accent3>
      <a:accent4>
        <a:srgbClr val="07172A"/>
      </a:accent4>
      <a:accent5>
        <a:srgbClr val="DA5340"/>
      </a:accent5>
      <a:accent6>
        <a:srgbClr val="3B3C37"/>
      </a:accent6>
      <a:hlink>
        <a:srgbClr val="FFFFFE"/>
      </a:hlink>
      <a:folHlink>
        <a:srgbClr val="DA53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3"/>
            </a:gs>
            <a:gs pos="100000">
              <a:schemeClr val="accent3">
                <a:lumMod val="75000"/>
                <a:lumOff val="25000"/>
                <a:alpha val="50000"/>
              </a:schemeClr>
            </a:gs>
          </a:gsLst>
          <a:lin ang="0" scaled="0"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597</Words>
  <Application>Microsoft Office PowerPoint</Application>
  <PresentationFormat>On-screen Show (16:9)</PresentationFormat>
  <Paragraphs>340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IT-Projektrådet</vt:lpstr>
      <vt:lpstr>Geo-thermal generators – our references </vt:lpstr>
      <vt:lpstr>Slide 2</vt:lpstr>
      <vt:lpstr>Slide 3</vt:lpstr>
      <vt:lpstr>Slide 4</vt:lpstr>
      <vt:lpstr>OUR CLIENTS IN TURKEY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Jønne J</dc:creator>
  <cp:lastModifiedBy>Manju</cp:lastModifiedBy>
  <cp:revision>359</cp:revision>
  <dcterms:created xsi:type="dcterms:W3CDTF">2014-01-03T09:27:40Z</dcterms:created>
  <dcterms:modified xsi:type="dcterms:W3CDTF">2018-03-21T12:02:53Z</dcterms:modified>
</cp:coreProperties>
</file>